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2.xml" ContentType="application/vnd.openxmlformats-officedocument.theme+xml"/>
  <Override PartName="/ppt/tags/tag9.xml" ContentType="application/vnd.openxmlformats-officedocument.presentationml.tags+xml"/>
  <Override PartName="/ppt/notesSlides/notesSlide1.xml" ContentType="application/vnd.openxmlformats-officedocument.presentationml.notesSlide+xml"/>
  <Override PartName="/ppt/tags/tag10.xml" ContentType="application/vnd.openxmlformats-officedocument.presentationml.tags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1.xml" ContentType="application/vnd.openxmlformats-officedocument.presentationml.tags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61" r:id="rId5"/>
    <p:sldId id="266" r:id="rId6"/>
    <p:sldId id="267" r:id="rId7"/>
    <p:sldId id="268" r:id="rId8"/>
    <p:sldId id="262" r:id="rId9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1"/>
    </p:embeddedFont>
  </p:embeddedFontLst>
  <p:custDataLst>
    <p:tags r:id="rId12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3E71"/>
    <a:srgbClr val="D900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94624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ahil\Downloads\EMRECo%20Red%20Bull%20Data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[EMRECo Red Bull Data.xlsx]Sheet1!PivotTable1</c:name>
    <c:fmtId val="11"/>
  </c:pivotSource>
  <c:chart>
    <c:title>
      <c:tx>
        <c:strRef>
          <c:f>Sheet1!$A$2</c:f>
          <c:strCache>
            <c:ptCount val="1"/>
            <c:pt idx="0">
              <c:v>Total Redbull Items and Total Redbull Sales by Redbull Varieties</c:v>
            </c:pt>
          </c:strCache>
        </c:strRef>
      </c:tx>
      <c:layout>
        <c:manualLayout>
          <c:xMode val="edge"/>
          <c:yMode val="edge"/>
          <c:x val="0.17247040944106506"/>
          <c:y val="1.336898395721925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rgbClr val="00037A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38100" cap="rnd">
            <a:solidFill>
              <a:srgbClr val="00037A"/>
            </a:solidFill>
            <a:round/>
          </a:ln>
          <a:effectLst/>
        </c:spPr>
        <c:marker>
          <c:symbol val="circle"/>
          <c:size val="5"/>
          <c:spPr>
            <a:solidFill>
              <a:srgbClr val="FF0000"/>
            </a:solidFill>
            <a:ln w="38100"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00037A"/>
          </a:solidFill>
          <a:ln>
            <a:noFill/>
          </a:ln>
          <a:effectLst/>
        </c:spPr>
      </c:pivotFmt>
      <c:pivotFmt>
        <c:idx val="3"/>
        <c:spPr>
          <a:solidFill>
            <a:srgbClr val="00037A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rgbClr val="00037A"/>
          </a:solidFill>
          <a:ln>
            <a:noFill/>
          </a:ln>
          <a:effectLst/>
        </c:spPr>
      </c:pivotFmt>
      <c:pivotFmt>
        <c:idx val="5"/>
        <c:spPr>
          <a:solidFill>
            <a:schemeClr val="accent1"/>
          </a:solidFill>
          <a:ln w="38100" cap="rnd">
            <a:solidFill>
              <a:srgbClr val="00037A"/>
            </a:solidFill>
            <a:round/>
          </a:ln>
          <a:effectLst/>
        </c:spPr>
        <c:marker>
          <c:symbol val="circle"/>
          <c:size val="5"/>
          <c:spPr>
            <a:solidFill>
              <a:srgbClr val="FF0000"/>
            </a:solidFill>
            <a:ln w="38100"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rgbClr val="00037A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rgbClr val="00037A"/>
          </a:solidFill>
          <a:ln>
            <a:noFill/>
          </a:ln>
          <a:effectLst/>
        </c:spPr>
      </c:pivotFmt>
      <c:pivotFmt>
        <c:idx val="8"/>
        <c:spPr>
          <a:solidFill>
            <a:schemeClr val="accent1"/>
          </a:solidFill>
          <a:ln w="38100" cap="rnd">
            <a:solidFill>
              <a:srgbClr val="00037A"/>
            </a:solidFill>
            <a:round/>
          </a:ln>
          <a:effectLst/>
        </c:spPr>
        <c:marker>
          <c:symbol val="circle"/>
          <c:size val="5"/>
          <c:spPr>
            <a:solidFill>
              <a:srgbClr val="FF0000"/>
            </a:solidFill>
            <a:ln w="38100"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Total Redbull Items sold</c:v>
                </c:pt>
              </c:strCache>
            </c:strRef>
          </c:tx>
          <c:spPr>
            <a:solidFill>
              <a:srgbClr val="00037A"/>
            </a:solidFill>
            <a:ln>
              <a:noFill/>
            </a:ln>
            <a:effectLst/>
          </c:spPr>
          <c:invertIfNegative val="0"/>
          <c:dPt>
            <c:idx val="4"/>
            <c:invertIfNegative val="0"/>
            <c:bubble3D val="0"/>
            <c:spPr>
              <a:solidFill>
                <a:srgbClr val="00037A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2F1-4547-A9A8-45FA1F20A13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7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</c:strCache>
            </c:strRef>
          </c:cat>
          <c:val>
            <c:numRef>
              <c:f>Sheet1!$A$2</c:f>
              <c:numCache>
                <c:formatCode>#,##0</c:formatCode>
                <c:ptCount val="7"/>
                <c:pt idx="0">
                  <c:v>0</c:v>
                </c:pt>
                <c:pt idx="1">
                  <c:v>31321</c:v>
                </c:pt>
                <c:pt idx="2">
                  <c:v>30259</c:v>
                </c:pt>
                <c:pt idx="3">
                  <c:v>48067</c:v>
                </c:pt>
                <c:pt idx="4">
                  <c:v>37419</c:v>
                </c:pt>
                <c:pt idx="5">
                  <c:v>17894</c:v>
                </c:pt>
                <c:pt idx="6">
                  <c:v>18781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2F1-4547-A9A8-45FA1F20A1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"/>
        <c:overlap val="-27"/>
        <c:axId val="2135380815"/>
        <c:axId val="2135389503"/>
      </c:barChart>
      <c:lineChart>
        <c:grouping val="standard"/>
        <c:varyColors val="0"/>
        <c:ser>
          <c:idx val="1"/>
          <c:order val="1"/>
          <c:tx>
            <c:strRef>
              <c:f>Sheet1!$C$3</c:f>
              <c:strCache>
                <c:ptCount val="1"/>
                <c:pt idx="0">
                  <c:v>Total Redbull Sales($)</c:v>
                </c:pt>
              </c:strCache>
            </c:strRef>
          </c:tx>
          <c:spPr>
            <a:ln w="38100" cap="rnd">
              <a:solidFill>
                <a:srgbClr val="00037A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38100">
                <a:noFill/>
              </a:ln>
              <a:effectLst/>
            </c:spPr>
          </c:marker>
          <c:cat>
            <c:strRef>
              <c:f>Sheet1!$A$2</c:f>
              <c:strCache>
                <c:ptCount val="7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</c:strCache>
            </c:strRef>
          </c:cat>
          <c:val>
            <c:numRef>
              <c:f>Sheet1!$A$2</c:f>
              <c:numCache>
                <c:formatCode>[$$-409]#,##0</c:formatCode>
                <c:ptCount val="7"/>
                <c:pt idx="0">
                  <c:v>0</c:v>
                </c:pt>
                <c:pt idx="1">
                  <c:v>93963</c:v>
                </c:pt>
                <c:pt idx="2">
                  <c:v>90777</c:v>
                </c:pt>
                <c:pt idx="3">
                  <c:v>144201</c:v>
                </c:pt>
                <c:pt idx="4">
                  <c:v>112257</c:v>
                </c:pt>
                <c:pt idx="5">
                  <c:v>53682</c:v>
                </c:pt>
                <c:pt idx="6">
                  <c:v>56343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22F1-4547-A9A8-45FA1F20A1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2307695"/>
        <c:axId val="132309615"/>
      </c:lineChart>
      <c:catAx>
        <c:axId val="1323076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309615"/>
        <c:crosses val="autoZero"/>
        <c:auto val="1"/>
        <c:lblAlgn val="ctr"/>
        <c:lblOffset val="100"/>
        <c:noMultiLvlLbl val="0"/>
      </c:catAx>
      <c:valAx>
        <c:axId val="132309615"/>
        <c:scaling>
          <c:orientation val="minMax"/>
        </c:scaling>
        <c:delete val="0"/>
        <c:axPos val="l"/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307695"/>
        <c:crosses val="autoZero"/>
        <c:crossBetween val="between"/>
      </c:valAx>
      <c:valAx>
        <c:axId val="2135389503"/>
        <c:scaling>
          <c:orientation val="minMax"/>
        </c:scaling>
        <c:delete val="0"/>
        <c:axPos val="r"/>
        <c:numFmt formatCode="#,##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35380815"/>
        <c:crosses val="max"/>
        <c:crossBetween val="between"/>
      </c:valAx>
      <c:catAx>
        <c:axId val="2135380815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135389503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[EMRECo Red Bull Data.xlsx]Sheet1!PivotTable3</c:name>
    <c:fmtId val="14"/>
  </c:pivotSource>
  <c:chart>
    <c:title>
      <c:tx>
        <c:strRef>
          <c:f>Sheet1!$A$25</c:f>
          <c:strCache>
            <c:ptCount val="1"/>
            <c:pt idx="0">
              <c:v>Red Bull Sales and Average Margin by # Front end Cooler of Redbull </c:v>
            </c:pt>
          </c:strCache>
        </c:strRef>
      </c:tx>
      <c:layout>
        <c:manualLayout>
          <c:xMode val="edge"/>
          <c:yMode val="edge"/>
          <c:x val="0.16691491688538931"/>
          <c:y val="1.336905803441236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rgbClr val="00037A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38100" cap="rnd">
            <a:solidFill>
              <a:srgbClr val="00037A"/>
            </a:solidFill>
            <a:round/>
          </a:ln>
          <a:effectLst/>
        </c:spPr>
        <c:marker>
          <c:symbol val="circle"/>
          <c:size val="5"/>
          <c:spPr>
            <a:solidFill>
              <a:srgbClr val="FF0000"/>
            </a:solidFill>
            <a:ln w="38100">
              <a:noFill/>
            </a:ln>
            <a:effectLst/>
          </c:spPr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00037A"/>
          </a:solidFill>
          <a:ln>
            <a:noFill/>
          </a:ln>
          <a:effectLst/>
        </c:spPr>
      </c:pivotFmt>
      <c:pivotFmt>
        <c:idx val="3"/>
        <c:spPr>
          <a:solidFill>
            <a:srgbClr val="00037A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rgbClr val="00037A"/>
          </a:solidFill>
          <a:ln>
            <a:noFill/>
          </a:ln>
          <a:effectLst/>
        </c:spPr>
      </c:pivotFmt>
      <c:pivotFmt>
        <c:idx val="5"/>
        <c:spPr>
          <a:solidFill>
            <a:schemeClr val="accent1"/>
          </a:solidFill>
          <a:ln w="38100" cap="rnd">
            <a:solidFill>
              <a:srgbClr val="00037A"/>
            </a:solidFill>
            <a:round/>
          </a:ln>
          <a:effectLst/>
        </c:spPr>
        <c:marker>
          <c:symbol val="circle"/>
          <c:size val="5"/>
          <c:spPr>
            <a:solidFill>
              <a:srgbClr val="FF0000"/>
            </a:solidFill>
            <a:ln w="38100">
              <a:noFill/>
            </a:ln>
            <a:effectLst/>
          </c:spPr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rgbClr val="00037A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rgbClr val="00037A"/>
          </a:solidFill>
          <a:ln>
            <a:noFill/>
          </a:ln>
          <a:effectLst/>
        </c:spPr>
      </c:pivotFmt>
      <c:pivotFmt>
        <c:idx val="8"/>
        <c:spPr>
          <a:ln w="38100" cap="rnd">
            <a:solidFill>
              <a:srgbClr val="00037A"/>
            </a:solidFill>
            <a:round/>
          </a:ln>
          <a:effectLst/>
        </c:spPr>
        <c:marker>
          <c:symbol val="circle"/>
          <c:size val="5"/>
          <c:spPr>
            <a:solidFill>
              <a:srgbClr val="FF0000"/>
            </a:solidFill>
            <a:ln w="38100">
              <a:noFill/>
            </a:ln>
            <a:effectLst/>
          </c:spPr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rgbClr val="00037A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</c:pivotFmt>
      <c:pivotFmt>
        <c:idx val="11"/>
        <c:spPr>
          <a:ln w="41275" cap="rnd">
            <a:solidFill>
              <a:srgbClr val="008000"/>
            </a:solidFill>
            <a:round/>
          </a:ln>
          <a:effectLst/>
        </c:spPr>
        <c:marker>
          <c:symbol val="circle"/>
          <c:size val="6"/>
          <c:spPr>
            <a:solidFill>
              <a:srgbClr val="FF0000"/>
            </a:solidFill>
            <a:ln w="38100">
              <a:noFill/>
            </a:ln>
            <a:effectLst/>
          </c:spPr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2"/>
      </c:pivotFmt>
      <c:pivotFmt>
        <c:idx val="13"/>
        <c:spPr>
          <a:solidFill>
            <a:srgbClr val="00037A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ln w="41275" cap="rnd">
            <a:solidFill>
              <a:srgbClr val="008000"/>
            </a:solidFill>
            <a:round/>
          </a:ln>
          <a:effectLst/>
        </c:spPr>
        <c:marker>
          <c:symbol val="circle"/>
          <c:size val="6"/>
          <c:spPr>
            <a:solidFill>
              <a:srgbClr val="FF0000"/>
            </a:solidFill>
            <a:ln w="38100">
              <a:noFill/>
            </a:ln>
            <a:effectLst/>
          </c:spPr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rgbClr val="00037A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ln w="41275" cap="rnd">
            <a:solidFill>
              <a:srgbClr val="008000"/>
            </a:solidFill>
            <a:round/>
          </a:ln>
          <a:effectLst/>
        </c:spPr>
        <c:marker>
          <c:symbol val="circle"/>
          <c:size val="6"/>
          <c:spPr>
            <a:solidFill>
              <a:srgbClr val="FF0000"/>
            </a:solidFill>
            <a:ln w="38100">
              <a:noFill/>
            </a:ln>
            <a:effectLst/>
          </c:spPr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Sheet1!$B$26</c:f>
              <c:strCache>
                <c:ptCount val="1"/>
                <c:pt idx="0">
                  <c:v>Total RB Sales per Front-end cooler ($)</c:v>
                </c:pt>
              </c:strCache>
            </c:strRef>
          </c:tx>
          <c:spPr>
            <a:solidFill>
              <a:srgbClr val="00037A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6AAA-449D-B87C-E8985D2E5DA8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6AAA-449D-B87C-E8985D2E5DA8}"/>
              </c:ext>
            </c:extLst>
          </c:dPt>
          <c:dLbls>
            <c:spPr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Sheet1!$A$25</c:f>
              <c:strCache>
                <c:ptCount val="1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10</c:v>
                </c:pt>
              </c:strCache>
            </c:strRef>
          </c:cat>
          <c:val>
            <c:numRef>
              <c:f>Sheet1!$A$25</c:f>
              <c:numCache>
                <c:formatCode>[$$-409]#,##0</c:formatCode>
                <c:ptCount val="10"/>
                <c:pt idx="0">
                  <c:v>0</c:v>
                </c:pt>
                <c:pt idx="1">
                  <c:v>6845</c:v>
                </c:pt>
                <c:pt idx="2">
                  <c:v>11072</c:v>
                </c:pt>
                <c:pt idx="3">
                  <c:v>9897</c:v>
                </c:pt>
                <c:pt idx="4">
                  <c:v>12398</c:v>
                </c:pt>
                <c:pt idx="5">
                  <c:v>10123</c:v>
                </c:pt>
                <c:pt idx="6">
                  <c:v>9398</c:v>
                </c:pt>
                <c:pt idx="7">
                  <c:v>2675</c:v>
                </c:pt>
                <c:pt idx="8">
                  <c:v>7566</c:v>
                </c:pt>
                <c:pt idx="9">
                  <c:v>9923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AAA-449D-B87C-E8985D2E5D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"/>
        <c:overlap val="-27"/>
        <c:axId val="2135380815"/>
        <c:axId val="2135389503"/>
      </c:barChart>
      <c:lineChart>
        <c:grouping val="standard"/>
        <c:varyColors val="0"/>
        <c:ser>
          <c:idx val="1"/>
          <c:order val="1"/>
          <c:tx>
            <c:strRef>
              <c:f>Sheet1!$C$26</c:f>
              <c:strCache>
                <c:ptCount val="1"/>
                <c:pt idx="0">
                  <c:v>Average of RB Margin %</c:v>
                </c:pt>
              </c:strCache>
            </c:strRef>
          </c:tx>
          <c:spPr>
            <a:ln w="41275" cap="rnd">
              <a:solidFill>
                <a:srgbClr val="008000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rgbClr val="FF0000"/>
              </a:solidFill>
              <a:ln w="38100">
                <a:noFill/>
              </a:ln>
              <a:effectLst/>
            </c:spPr>
          </c:marker>
          <c:cat>
            <c:strRef>
              <c:f>Sheet1!$A$25</c:f>
              <c:strCache>
                <c:ptCount val="1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10</c:v>
                </c:pt>
              </c:strCache>
            </c:strRef>
          </c:cat>
          <c:val>
            <c:numRef>
              <c:f>Sheet1!$A$25</c:f>
              <c:numCache>
                <c:formatCode>0.00%</c:formatCode>
                <c:ptCount val="10"/>
                <c:pt idx="0">
                  <c:v>0.32848749244975045</c:v>
                </c:pt>
                <c:pt idx="1">
                  <c:v>0.34335269584141032</c:v>
                </c:pt>
                <c:pt idx="2">
                  <c:v>0.35274539666597032</c:v>
                </c:pt>
                <c:pt idx="3">
                  <c:v>0.35901141830847944</c:v>
                </c:pt>
                <c:pt idx="4">
                  <c:v>0.37574819499738493</c:v>
                </c:pt>
                <c:pt idx="5">
                  <c:v>0.37495584805770593</c:v>
                </c:pt>
                <c:pt idx="6">
                  <c:v>0.36977371639602297</c:v>
                </c:pt>
                <c:pt idx="7">
                  <c:v>0.3782146611564694</c:v>
                </c:pt>
                <c:pt idx="8">
                  <c:v>0.37323332657023467</c:v>
                </c:pt>
                <c:pt idx="9">
                  <c:v>0.3730999800979396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6AAA-449D-B87C-E8985D2E5D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2307695"/>
        <c:axId val="132309615"/>
      </c:lineChart>
      <c:catAx>
        <c:axId val="1323076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309615"/>
        <c:crosses val="autoZero"/>
        <c:auto val="1"/>
        <c:lblAlgn val="ctr"/>
        <c:lblOffset val="100"/>
        <c:noMultiLvlLbl val="0"/>
      </c:catAx>
      <c:valAx>
        <c:axId val="132309615"/>
        <c:scaling>
          <c:orientation val="minMax"/>
        </c:scaling>
        <c:delete val="0"/>
        <c:axPos val="l"/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307695"/>
        <c:crosses val="autoZero"/>
        <c:crossBetween val="between"/>
      </c:valAx>
      <c:valAx>
        <c:axId val="2135389503"/>
        <c:scaling>
          <c:orientation val="minMax"/>
        </c:scaling>
        <c:delete val="0"/>
        <c:axPos val="r"/>
        <c:numFmt formatCode="[$$-409]#,##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35380815"/>
        <c:crosses val="max"/>
        <c:crossBetween val="between"/>
      </c:valAx>
      <c:catAx>
        <c:axId val="2135380815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135389503"/>
        <c:crosses val="autoZero"/>
        <c:auto val="1"/>
        <c:lblAlgn val="ctr"/>
        <c:lblOffset val="100"/>
        <c:noMultiLvlLbl val="0"/>
      </c:catAx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/>
  </c:chart>
  <c:txPr>
    <a:bodyPr/>
    <a:lstStyle/>
    <a:p>
      <a:pPr>
        <a:defRPr/>
      </a:pPr>
      <a:endParaRPr lang="en-US"/>
    </a:p>
  </c:txPr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[EMRECo Red Bull Data.xlsx]Sheet1!PivotTable4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ColaCo Sales and Average Margin by # Front end coolers of Colaco</a:t>
            </a:r>
          </a:p>
        </c:rich>
      </c:tx>
      <c:layout>
        <c:manualLayout>
          <c:xMode val="edge"/>
          <c:yMode val="edge"/>
          <c:x val="0.16691491688538931"/>
          <c:y val="1.3369058034412365E-2"/>
        </c:manualLayout>
      </c:layout>
      <c:overlay val="0"/>
      <c:spPr>
        <a:noFill/>
        <a:ln>
          <a:noFill/>
        </a:ln>
        <a:effectLst/>
      </c:spPr>
    </c:title>
    <c:autoTitleDeleted val="0"/>
    <c:pivotFmts>
      <c:pivotFmt>
        <c:idx val="0"/>
        <c:spPr>
          <a:solidFill>
            <a:srgbClr val="00037A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38100" cap="rnd">
            <a:solidFill>
              <a:srgbClr val="00037A"/>
            </a:solidFill>
            <a:round/>
          </a:ln>
          <a:effectLst/>
        </c:spPr>
        <c:marker>
          <c:symbol val="circle"/>
          <c:size val="5"/>
          <c:spPr>
            <a:solidFill>
              <a:srgbClr val="FF0000"/>
            </a:solidFill>
            <a:ln w="38100">
              <a:noFill/>
            </a:ln>
            <a:effectLst/>
          </c:spPr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00037A"/>
          </a:solidFill>
          <a:ln>
            <a:noFill/>
          </a:ln>
          <a:effectLst/>
        </c:spPr>
      </c:pivotFmt>
      <c:pivotFmt>
        <c:idx val="3"/>
        <c:spPr>
          <a:solidFill>
            <a:srgbClr val="00037A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rgbClr val="00037A"/>
          </a:solidFill>
          <a:ln>
            <a:noFill/>
          </a:ln>
          <a:effectLst/>
        </c:spPr>
      </c:pivotFmt>
      <c:pivotFmt>
        <c:idx val="5"/>
        <c:spPr>
          <a:solidFill>
            <a:schemeClr val="accent1"/>
          </a:solidFill>
          <a:ln w="38100" cap="rnd">
            <a:solidFill>
              <a:srgbClr val="00037A"/>
            </a:solidFill>
            <a:round/>
          </a:ln>
          <a:effectLst/>
        </c:spPr>
        <c:marker>
          <c:symbol val="circle"/>
          <c:size val="5"/>
          <c:spPr>
            <a:solidFill>
              <a:srgbClr val="FF0000"/>
            </a:solidFill>
            <a:ln w="38100">
              <a:noFill/>
            </a:ln>
            <a:effectLst/>
          </c:spPr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rgbClr val="00037A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rgbClr val="00037A"/>
          </a:solidFill>
          <a:ln>
            <a:noFill/>
          </a:ln>
          <a:effectLst/>
        </c:spPr>
      </c:pivotFmt>
      <c:pivotFmt>
        <c:idx val="8"/>
        <c:spPr>
          <a:ln w="38100" cap="rnd">
            <a:solidFill>
              <a:srgbClr val="00037A"/>
            </a:solidFill>
            <a:round/>
          </a:ln>
          <a:effectLst/>
        </c:spPr>
        <c:marker>
          <c:symbol val="circle"/>
          <c:size val="5"/>
          <c:spPr>
            <a:solidFill>
              <a:srgbClr val="FF0000"/>
            </a:solidFill>
            <a:ln w="38100">
              <a:noFill/>
            </a:ln>
            <a:effectLst/>
          </c:spPr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rgbClr val="00037A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rgbClr val="00037A"/>
          </a:solidFill>
          <a:ln>
            <a:noFill/>
          </a:ln>
          <a:effectLst/>
        </c:spPr>
      </c:pivotFmt>
      <c:pivotFmt>
        <c:idx val="11"/>
        <c:spPr>
          <a:ln w="41275" cap="rnd">
            <a:solidFill>
              <a:srgbClr val="008000"/>
            </a:solidFill>
            <a:round/>
          </a:ln>
          <a:effectLst/>
        </c:spPr>
        <c:marker>
          <c:symbol val="circle"/>
          <c:size val="6"/>
          <c:spPr>
            <a:solidFill>
              <a:srgbClr val="FF0000"/>
            </a:solidFill>
            <a:ln w="38100">
              <a:noFill/>
            </a:ln>
            <a:effectLst/>
          </c:spPr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2"/>
      </c:pivotFmt>
      <c:pivotFmt>
        <c:idx val="13"/>
        <c:spPr>
          <a:solidFill>
            <a:srgbClr val="00037A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rgbClr val="00037A"/>
          </a:solidFill>
          <a:ln>
            <a:noFill/>
          </a:ln>
          <a:effectLst/>
        </c:spPr>
      </c:pivotFmt>
      <c:pivotFmt>
        <c:idx val="15"/>
        <c:spPr>
          <a:ln w="41275" cap="rnd">
            <a:solidFill>
              <a:srgbClr val="008000"/>
            </a:solidFill>
            <a:round/>
          </a:ln>
          <a:effectLst/>
        </c:spPr>
        <c:marker>
          <c:symbol val="circle"/>
          <c:size val="6"/>
          <c:spPr>
            <a:solidFill>
              <a:srgbClr val="FF0000"/>
            </a:solidFill>
            <a:ln w="38100">
              <a:noFill/>
            </a:ln>
            <a:effectLst/>
          </c:spPr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rgbClr val="00037A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ln w="41275" cap="rnd">
            <a:solidFill>
              <a:srgbClr val="008000"/>
            </a:solidFill>
            <a:round/>
          </a:ln>
          <a:effectLst/>
        </c:spPr>
        <c:marker>
          <c:symbol val="circle"/>
          <c:size val="6"/>
          <c:spPr>
            <a:solidFill>
              <a:srgbClr val="FF0000"/>
            </a:solidFill>
            <a:ln w="38100">
              <a:noFill/>
            </a:ln>
            <a:effectLst/>
          </c:spPr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rgbClr val="00037A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ln w="41275" cap="rnd">
            <a:solidFill>
              <a:srgbClr val="008000"/>
            </a:solidFill>
            <a:round/>
          </a:ln>
          <a:effectLst/>
        </c:spPr>
        <c:marker>
          <c:symbol val="circle"/>
          <c:size val="6"/>
          <c:spPr>
            <a:solidFill>
              <a:srgbClr val="FF0000"/>
            </a:solidFill>
            <a:ln w="38100">
              <a:noFill/>
            </a:ln>
            <a:effectLst/>
          </c:spPr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rgbClr val="00037A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ln w="41275" cap="rnd">
            <a:solidFill>
              <a:srgbClr val="008000"/>
            </a:solidFill>
            <a:round/>
          </a:ln>
          <a:effectLst/>
        </c:spPr>
        <c:marker>
          <c:symbol val="circle"/>
          <c:size val="6"/>
          <c:spPr>
            <a:solidFill>
              <a:srgbClr val="FF0000"/>
            </a:solidFill>
            <a:ln w="38100">
              <a:noFill/>
            </a:ln>
            <a:effectLst/>
          </c:spPr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rgbClr val="00037A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ln w="41275" cap="rnd">
            <a:solidFill>
              <a:srgbClr val="008000"/>
            </a:solidFill>
            <a:round/>
          </a:ln>
          <a:effectLst/>
        </c:spPr>
        <c:marker>
          <c:symbol val="circle"/>
          <c:size val="6"/>
          <c:spPr>
            <a:solidFill>
              <a:srgbClr val="FF0000"/>
            </a:solidFill>
            <a:ln w="38100">
              <a:noFill/>
            </a:ln>
            <a:effectLst/>
          </c:spPr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rgbClr val="00037A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ln w="41275" cap="rnd">
            <a:solidFill>
              <a:srgbClr val="008000"/>
            </a:solidFill>
            <a:round/>
          </a:ln>
          <a:effectLst/>
        </c:spPr>
        <c:marker>
          <c:symbol val="circle"/>
          <c:size val="6"/>
          <c:spPr>
            <a:solidFill>
              <a:srgbClr val="FF0000"/>
            </a:solidFill>
            <a:ln w="38100">
              <a:noFill/>
            </a:ln>
            <a:effectLst/>
          </c:spPr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rgbClr val="00037A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ln w="41275" cap="rnd">
            <a:solidFill>
              <a:srgbClr val="008000"/>
            </a:solidFill>
            <a:round/>
          </a:ln>
          <a:effectLst/>
        </c:spPr>
        <c:marker>
          <c:symbol val="circle"/>
          <c:size val="6"/>
          <c:spPr>
            <a:solidFill>
              <a:srgbClr val="FF0000"/>
            </a:solidFill>
            <a:ln w="38100">
              <a:noFill/>
            </a:ln>
            <a:effectLst/>
          </c:spPr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rgbClr val="00037A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ln w="41275" cap="rnd">
            <a:solidFill>
              <a:srgbClr val="008000"/>
            </a:solidFill>
            <a:round/>
          </a:ln>
          <a:effectLst/>
        </c:spPr>
        <c:marker>
          <c:symbol val="circle"/>
          <c:size val="6"/>
          <c:spPr>
            <a:solidFill>
              <a:srgbClr val="FF0000"/>
            </a:solidFill>
            <a:ln w="38100">
              <a:noFill/>
            </a:ln>
            <a:effectLst/>
          </c:spPr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Sheet1!$B$39</c:f>
              <c:strCache>
                <c:ptCount val="1"/>
                <c:pt idx="0">
                  <c:v>Total ColaCo Sales  per Front-end cooler ($)</c:v>
                </c:pt>
              </c:strCache>
            </c:strRef>
          </c:tx>
          <c:spPr>
            <a:solidFill>
              <a:srgbClr val="00037A"/>
            </a:solidFill>
            <a:ln>
              <a:noFill/>
            </a:ln>
            <a:effectLst/>
          </c:spPr>
          <c:invertIfNegative val="0"/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20A8-4A21-AE57-840FEB7731EB}"/>
              </c:ext>
            </c:extLst>
          </c:dPt>
          <c:dLbls>
            <c:spPr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Sheet1!$A$40:$A$48</c:f>
              <c:strCache>
                <c:ptCount val="9"/>
                <c:pt idx="0">
                  <c:v>4</c:v>
                </c:pt>
                <c:pt idx="1">
                  <c:v>5</c:v>
                </c:pt>
                <c:pt idx="2">
                  <c:v>6</c:v>
                </c:pt>
                <c:pt idx="3">
                  <c:v>7</c:v>
                </c:pt>
                <c:pt idx="4">
                  <c:v>8</c:v>
                </c:pt>
                <c:pt idx="5">
                  <c:v>9</c:v>
                </c:pt>
                <c:pt idx="6">
                  <c:v>10</c:v>
                </c:pt>
                <c:pt idx="7">
                  <c:v>11</c:v>
                </c:pt>
                <c:pt idx="8">
                  <c:v>12</c:v>
                </c:pt>
              </c:strCache>
            </c:strRef>
          </c:cat>
          <c:val>
            <c:numRef>
              <c:f>Sheet1!$B$40:$B$48</c:f>
              <c:numCache>
                <c:formatCode>[$$-409]#,##0</c:formatCode>
                <c:ptCount val="9"/>
                <c:pt idx="0">
                  <c:v>5534.06</c:v>
                </c:pt>
                <c:pt idx="1">
                  <c:v>21003.650000000009</c:v>
                </c:pt>
                <c:pt idx="2">
                  <c:v>7358.1</c:v>
                </c:pt>
                <c:pt idx="3">
                  <c:v>8574.1500000000015</c:v>
                </c:pt>
                <c:pt idx="4">
                  <c:v>18728.84</c:v>
                </c:pt>
                <c:pt idx="5">
                  <c:v>9877.5300000000007</c:v>
                </c:pt>
                <c:pt idx="6">
                  <c:v>31372.369999999992</c:v>
                </c:pt>
                <c:pt idx="7">
                  <c:v>2503.0100000000002</c:v>
                </c:pt>
                <c:pt idx="8">
                  <c:v>13865.070000000002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0A8-4A21-AE57-840FEB7731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"/>
        <c:overlap val="-27"/>
        <c:axId val="2135380815"/>
        <c:axId val="2135389503"/>
      </c:barChart>
      <c:lineChart>
        <c:grouping val="standard"/>
        <c:varyColors val="0"/>
        <c:ser>
          <c:idx val="1"/>
          <c:order val="1"/>
          <c:tx>
            <c:strRef>
              <c:f>Sheet1!$C$39</c:f>
              <c:strCache>
                <c:ptCount val="1"/>
                <c:pt idx="0">
                  <c:v>Average of ColaCo Margin (%)</c:v>
                </c:pt>
              </c:strCache>
            </c:strRef>
          </c:tx>
          <c:spPr>
            <a:ln w="41275" cap="rnd">
              <a:solidFill>
                <a:srgbClr val="008000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rgbClr val="FF0000"/>
              </a:solidFill>
              <a:ln w="38100">
                <a:noFill/>
              </a:ln>
              <a:effectLst/>
            </c:spPr>
          </c:marker>
          <c:cat>
            <c:strRef>
              <c:f>Sheet1!$A$40:$A$48</c:f>
              <c:strCache>
                <c:ptCount val="9"/>
                <c:pt idx="0">
                  <c:v>4</c:v>
                </c:pt>
                <c:pt idx="1">
                  <c:v>5</c:v>
                </c:pt>
                <c:pt idx="2">
                  <c:v>6</c:v>
                </c:pt>
                <c:pt idx="3">
                  <c:v>7</c:v>
                </c:pt>
                <c:pt idx="4">
                  <c:v>8</c:v>
                </c:pt>
                <c:pt idx="5">
                  <c:v>9</c:v>
                </c:pt>
                <c:pt idx="6">
                  <c:v>10</c:v>
                </c:pt>
                <c:pt idx="7">
                  <c:v>11</c:v>
                </c:pt>
                <c:pt idx="8">
                  <c:v>12</c:v>
                </c:pt>
              </c:strCache>
            </c:strRef>
          </c:cat>
          <c:val>
            <c:numRef>
              <c:f>Sheet1!$C$40:$C$48</c:f>
              <c:numCache>
                <c:formatCode>0%</c:formatCode>
                <c:ptCount val="9"/>
                <c:pt idx="0">
                  <c:v>0.22372391209367168</c:v>
                </c:pt>
                <c:pt idx="1">
                  <c:v>0.19253390854668917</c:v>
                </c:pt>
                <c:pt idx="2">
                  <c:v>0.17906996011092491</c:v>
                </c:pt>
                <c:pt idx="3">
                  <c:v>0.19821495144035575</c:v>
                </c:pt>
                <c:pt idx="4">
                  <c:v>0.18505940322249334</c:v>
                </c:pt>
                <c:pt idx="5">
                  <c:v>0.2134617121981498</c:v>
                </c:pt>
                <c:pt idx="6">
                  <c:v>0.20446642855819572</c:v>
                </c:pt>
                <c:pt idx="7">
                  <c:v>0.22604804626024552</c:v>
                </c:pt>
                <c:pt idx="8">
                  <c:v>0.19947800431999704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20A8-4A21-AE57-840FEB7731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2307695"/>
        <c:axId val="132309615"/>
      </c:lineChart>
      <c:catAx>
        <c:axId val="1323076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309615"/>
        <c:crosses val="autoZero"/>
        <c:auto val="1"/>
        <c:lblAlgn val="ctr"/>
        <c:lblOffset val="100"/>
        <c:noMultiLvlLbl val="0"/>
      </c:catAx>
      <c:valAx>
        <c:axId val="132309615"/>
        <c:scaling>
          <c:orientation val="minMax"/>
        </c:scaling>
        <c:delete val="0"/>
        <c:axPos val="l"/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307695"/>
        <c:crosses val="autoZero"/>
        <c:crossBetween val="between"/>
      </c:valAx>
      <c:valAx>
        <c:axId val="2135389503"/>
        <c:scaling>
          <c:orientation val="minMax"/>
        </c:scaling>
        <c:delete val="0"/>
        <c:axPos val="r"/>
        <c:numFmt formatCode="[$$-409]#,##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35380815"/>
        <c:crosses val="max"/>
        <c:crossBetween val="between"/>
      </c:valAx>
      <c:catAx>
        <c:axId val="2135380815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135389503"/>
        <c:crosses val="autoZero"/>
        <c:auto val="1"/>
        <c:lblAlgn val="ctr"/>
        <c:lblOffset val="100"/>
        <c:noMultiLvlLbl val="0"/>
      </c:catAx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/>
  </c:chart>
  <c:txPr>
    <a:bodyPr/>
    <a:lstStyle/>
    <a:p>
      <a:pPr>
        <a:defRPr/>
      </a:pPr>
      <a:endParaRPr lang="en-US"/>
    </a:p>
  </c:txPr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0.png>
</file>

<file path=ppt/media/image13.png>
</file>

<file path=ppt/media/image14.png>
</file>

<file path=ppt/media/image3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019174fac2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019174fac2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019174fac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019174fac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062020e48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062020e48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062020e482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062020e482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>
          <a:extLst>
            <a:ext uri="{FF2B5EF4-FFF2-40B4-BE49-F238E27FC236}">
              <a16:creationId xmlns:a16="http://schemas.microsoft.com/office/drawing/2014/main" id="{AD7EB178-59EB-5672-2154-45E958429A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062020e482_0_40:notes">
            <a:extLst>
              <a:ext uri="{FF2B5EF4-FFF2-40B4-BE49-F238E27FC236}">
                <a16:creationId xmlns:a16="http://schemas.microsoft.com/office/drawing/2014/main" id="{29933F0E-9549-49FA-9E1C-F05839D768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062020e482_0_40:notes">
            <a:extLst>
              <a:ext uri="{FF2B5EF4-FFF2-40B4-BE49-F238E27FC236}">
                <a16:creationId xmlns:a16="http://schemas.microsoft.com/office/drawing/2014/main" id="{FBB2C6ED-20B4-BF99-3EFF-C7133F85F5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64250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>
          <a:extLst>
            <a:ext uri="{FF2B5EF4-FFF2-40B4-BE49-F238E27FC236}">
              <a16:creationId xmlns:a16="http://schemas.microsoft.com/office/drawing/2014/main" id="{2FA640E6-5899-D378-F2EE-8684EB76CE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062020e482_0_40:notes">
            <a:extLst>
              <a:ext uri="{FF2B5EF4-FFF2-40B4-BE49-F238E27FC236}">
                <a16:creationId xmlns:a16="http://schemas.microsoft.com/office/drawing/2014/main" id="{BCF07F52-C875-8AD4-AB64-EC94F523C2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062020e482_0_40:notes">
            <a:extLst>
              <a:ext uri="{FF2B5EF4-FFF2-40B4-BE49-F238E27FC236}">
                <a16:creationId xmlns:a16="http://schemas.microsoft.com/office/drawing/2014/main" id="{E2A75E1C-72C7-5EB3-2A40-AE210EB138C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22073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>
          <a:extLst>
            <a:ext uri="{FF2B5EF4-FFF2-40B4-BE49-F238E27FC236}">
              <a16:creationId xmlns:a16="http://schemas.microsoft.com/office/drawing/2014/main" id="{5DCC8A28-8AB4-BA02-F846-349485D507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062020e482_0_40:notes">
            <a:extLst>
              <a:ext uri="{FF2B5EF4-FFF2-40B4-BE49-F238E27FC236}">
                <a16:creationId xmlns:a16="http://schemas.microsoft.com/office/drawing/2014/main" id="{AE491C75-EC1F-83B0-4429-75C6DDB401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062020e482_0_40:notes">
            <a:extLst>
              <a:ext uri="{FF2B5EF4-FFF2-40B4-BE49-F238E27FC236}">
                <a16:creationId xmlns:a16="http://schemas.microsoft.com/office/drawing/2014/main" id="{BDC87025-AD9F-D981-20E0-0E295F5005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53236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062020e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062020e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6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5" Type="http://schemas.openxmlformats.org/officeDocument/2006/relationships/image" Target="../media/image3.png"/><Relationship Id="rId4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image" Target="../media/image8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DD440FEB-0B59-2D02-97BA-EAA8D92C256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770322143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103120" y="744575"/>
            <a:ext cx="6729187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rgbClr val="D9001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103112" y="2834125"/>
            <a:ext cx="6729187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solidFill>
                  <a:srgbClr val="1D3E7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5" name="Google Shape;56;p13">
            <a:extLst>
              <a:ext uri="{FF2B5EF4-FFF2-40B4-BE49-F238E27FC236}">
                <a16:creationId xmlns:a16="http://schemas.microsoft.com/office/drawing/2014/main" id="{ACEFD1D6-BB0F-5CFB-F7EA-9F93E6F772E9}"/>
              </a:ext>
            </a:extLst>
          </p:cNvPr>
          <p:cNvPicPr preferRelativeResize="0"/>
          <p:nvPr userDrawn="1"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1" y="403501"/>
            <a:ext cx="1674951" cy="433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1EDA982D-1383-DAC9-BF25-89D3A630315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36324989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solidFill>
                  <a:srgbClr val="1D3E71"/>
                </a:solidFill>
                <a:latin typeface="Didact Gothic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" name="Google Shape;63;p14">
            <a:extLst>
              <a:ext uri="{FF2B5EF4-FFF2-40B4-BE49-F238E27FC236}">
                <a16:creationId xmlns:a16="http://schemas.microsoft.com/office/drawing/2014/main" id="{3E818E13-D9F1-957D-FE80-968CE60765C2}"/>
              </a:ext>
            </a:extLst>
          </p:cNvPr>
          <p:cNvGrpSpPr/>
          <p:nvPr userDrawn="1"/>
        </p:nvGrpSpPr>
        <p:grpSpPr>
          <a:xfrm>
            <a:off x="325" y="4895250"/>
            <a:ext cx="9144000" cy="248400"/>
            <a:chOff x="325" y="4895250"/>
            <a:chExt cx="9144000" cy="248400"/>
          </a:xfrm>
        </p:grpSpPr>
        <p:sp>
          <p:nvSpPr>
            <p:cNvPr id="3" name="Google Shape;64;p14">
              <a:extLst>
                <a:ext uri="{FF2B5EF4-FFF2-40B4-BE49-F238E27FC236}">
                  <a16:creationId xmlns:a16="http://schemas.microsoft.com/office/drawing/2014/main" id="{65B2FD35-B7D6-1EF6-9C04-7AFDA17FDB77}"/>
                </a:ext>
              </a:extLst>
            </p:cNvPr>
            <p:cNvSpPr/>
            <p:nvPr/>
          </p:nvSpPr>
          <p:spPr>
            <a:xfrm>
              <a:off x="325" y="4895250"/>
              <a:ext cx="9144000" cy="248400"/>
            </a:xfrm>
            <a:prstGeom prst="rect">
              <a:avLst/>
            </a:prstGeom>
            <a:solidFill>
              <a:srgbClr val="F8F8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" name="Google Shape;65;p14">
              <a:extLst>
                <a:ext uri="{FF2B5EF4-FFF2-40B4-BE49-F238E27FC236}">
                  <a16:creationId xmlns:a16="http://schemas.microsoft.com/office/drawing/2014/main" id="{E63B461F-022F-A99F-6D9F-B30A97010B29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6341" y="4924066"/>
              <a:ext cx="989500" cy="1995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4497C3C5-AD88-3C35-2A66-F950C681B17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20103421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D011224-0B4E-03F2-4982-5D63C45C3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>
            <a:lvl1pPr>
              <a:defRPr>
                <a:solidFill>
                  <a:srgbClr val="1D3E7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2702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userDrawn="1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61827EBF-7187-6455-8552-8C7CB6A99BF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93386554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Google Shape;10;p2">
            <a:extLst>
              <a:ext uri="{FF2B5EF4-FFF2-40B4-BE49-F238E27FC236}">
                <a16:creationId xmlns:a16="http://schemas.microsoft.com/office/drawing/2014/main" id="{9BB314C3-649B-6342-11BC-A3AF34E8845B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40576" y="744575"/>
            <a:ext cx="585216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rgbClr val="D9001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pic>
        <p:nvPicPr>
          <p:cNvPr id="3" name="Google Shape;56;p13">
            <a:extLst>
              <a:ext uri="{FF2B5EF4-FFF2-40B4-BE49-F238E27FC236}">
                <a16:creationId xmlns:a16="http://schemas.microsoft.com/office/drawing/2014/main" id="{ABB8FEF1-982D-B563-E5AB-D69EA701BCF1}"/>
              </a:ext>
            </a:extLst>
          </p:cNvPr>
          <p:cNvPicPr preferRelativeResize="0"/>
          <p:nvPr userDrawn="1"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79498" y="403501"/>
            <a:ext cx="1674951" cy="433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78CF1AEA-781E-C11D-44D0-60D755C2F7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48687426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Google Shape;120;p21">
            <a:extLst>
              <a:ext uri="{FF2B5EF4-FFF2-40B4-BE49-F238E27FC236}">
                <a16:creationId xmlns:a16="http://schemas.microsoft.com/office/drawing/2014/main" id="{361553B9-8012-1D0C-2483-3B9212FC0283}"/>
              </a:ext>
            </a:extLst>
          </p:cNvPr>
          <p:cNvPicPr preferRelativeResize="0"/>
          <p:nvPr userDrawn="1"/>
        </p:nvPicPr>
        <p:blipFill rotWithShape="1">
          <a:blip r:embed="rId5">
            <a:alphaModFix amt="41000"/>
          </a:blip>
          <a:srcRect t="6208" r="25788" b="31142"/>
          <a:stretch/>
        </p:blipFill>
        <p:spPr>
          <a:xfrm>
            <a:off x="0" y="1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BC6DF8-7651-C0F1-7C29-CE0539640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7219631" cy="572700"/>
          </a:xfrm>
        </p:spPr>
        <p:txBody>
          <a:bodyPr vert="horz"/>
          <a:lstStyle>
            <a:lvl1pPr>
              <a:defRPr>
                <a:solidFill>
                  <a:srgbClr val="1D3E7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oogle Shape;63;p14">
            <a:extLst>
              <a:ext uri="{FF2B5EF4-FFF2-40B4-BE49-F238E27FC236}">
                <a16:creationId xmlns:a16="http://schemas.microsoft.com/office/drawing/2014/main" id="{2A121478-F69D-532E-F2BA-0DD61AF7FEB0}"/>
              </a:ext>
            </a:extLst>
          </p:cNvPr>
          <p:cNvGrpSpPr/>
          <p:nvPr userDrawn="1"/>
        </p:nvGrpSpPr>
        <p:grpSpPr>
          <a:xfrm>
            <a:off x="325" y="4895250"/>
            <a:ext cx="9144000" cy="248400"/>
            <a:chOff x="325" y="4895250"/>
            <a:chExt cx="9144000" cy="248400"/>
          </a:xfrm>
        </p:grpSpPr>
        <p:sp>
          <p:nvSpPr>
            <p:cNvPr id="7" name="Google Shape;64;p14">
              <a:extLst>
                <a:ext uri="{FF2B5EF4-FFF2-40B4-BE49-F238E27FC236}">
                  <a16:creationId xmlns:a16="http://schemas.microsoft.com/office/drawing/2014/main" id="{649B2FE9-6E99-0181-14DD-A483E29B7F26}"/>
                </a:ext>
              </a:extLst>
            </p:cNvPr>
            <p:cNvSpPr/>
            <p:nvPr/>
          </p:nvSpPr>
          <p:spPr>
            <a:xfrm>
              <a:off x="325" y="4895250"/>
              <a:ext cx="9144000" cy="248400"/>
            </a:xfrm>
            <a:prstGeom prst="rect">
              <a:avLst/>
            </a:prstGeom>
            <a:solidFill>
              <a:srgbClr val="F8F8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8" name="Google Shape;65;p14">
              <a:extLst>
                <a:ext uri="{FF2B5EF4-FFF2-40B4-BE49-F238E27FC236}">
                  <a16:creationId xmlns:a16="http://schemas.microsoft.com/office/drawing/2014/main" id="{33AE3274-C775-032F-76A1-C4FFE629FD96}"/>
                </a:ext>
              </a:extLst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6341" y="4924066"/>
              <a:ext cx="989500" cy="199575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894517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78CF1AEA-781E-C11D-44D0-60D755C2F7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64613238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78CF1AEA-781E-C11D-44D0-60D755C2F7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Google Shape;130;p22">
            <a:extLst>
              <a:ext uri="{FF2B5EF4-FFF2-40B4-BE49-F238E27FC236}">
                <a16:creationId xmlns:a16="http://schemas.microsoft.com/office/drawing/2014/main" id="{A47B464E-1C34-058A-2E17-AA801C4A24C1}"/>
              </a:ext>
            </a:extLst>
          </p:cNvPr>
          <p:cNvPicPr preferRelativeResize="0"/>
          <p:nvPr userDrawn="1"/>
        </p:nvPicPr>
        <p:blipFill rotWithShape="1">
          <a:blip r:embed="rId5">
            <a:alphaModFix amt="42000"/>
          </a:blip>
          <a:srcRect l="23608" t="16399" r="8494" b="721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BC6DF8-7651-C0F1-7C29-CE0539640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7219631" cy="572700"/>
          </a:xfrm>
        </p:spPr>
        <p:txBody>
          <a:bodyPr vert="horz"/>
          <a:lstStyle>
            <a:lvl1pPr>
              <a:defRPr>
                <a:solidFill>
                  <a:srgbClr val="1D3E7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oogle Shape;63;p14">
            <a:extLst>
              <a:ext uri="{FF2B5EF4-FFF2-40B4-BE49-F238E27FC236}">
                <a16:creationId xmlns:a16="http://schemas.microsoft.com/office/drawing/2014/main" id="{2A121478-F69D-532E-F2BA-0DD61AF7FEB0}"/>
              </a:ext>
            </a:extLst>
          </p:cNvPr>
          <p:cNvGrpSpPr/>
          <p:nvPr userDrawn="1"/>
        </p:nvGrpSpPr>
        <p:grpSpPr>
          <a:xfrm>
            <a:off x="325" y="4895250"/>
            <a:ext cx="9144000" cy="248400"/>
            <a:chOff x="325" y="4895250"/>
            <a:chExt cx="9144000" cy="248400"/>
          </a:xfrm>
        </p:grpSpPr>
        <p:sp>
          <p:nvSpPr>
            <p:cNvPr id="7" name="Google Shape;64;p14">
              <a:extLst>
                <a:ext uri="{FF2B5EF4-FFF2-40B4-BE49-F238E27FC236}">
                  <a16:creationId xmlns:a16="http://schemas.microsoft.com/office/drawing/2014/main" id="{649B2FE9-6E99-0181-14DD-A483E29B7F26}"/>
                </a:ext>
              </a:extLst>
            </p:cNvPr>
            <p:cNvSpPr/>
            <p:nvPr/>
          </p:nvSpPr>
          <p:spPr>
            <a:xfrm>
              <a:off x="325" y="4895250"/>
              <a:ext cx="9144000" cy="248400"/>
            </a:xfrm>
            <a:prstGeom prst="rect">
              <a:avLst/>
            </a:prstGeom>
            <a:solidFill>
              <a:srgbClr val="F8F8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8" name="Google Shape;65;p14">
              <a:extLst>
                <a:ext uri="{FF2B5EF4-FFF2-40B4-BE49-F238E27FC236}">
                  <a16:creationId xmlns:a16="http://schemas.microsoft.com/office/drawing/2014/main" id="{33AE3274-C775-032F-76A1-C4FFE629FD96}"/>
                </a:ext>
              </a:extLst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6341" y="4924066"/>
              <a:ext cx="989500" cy="199575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094963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976695BB-3730-2D95-BFE5-BCFEF7C558B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8"/>
            </p:custDataLst>
            <p:extLst>
              <p:ext uri="{D42A27DB-BD31-4B8C-83A1-F6EECF244321}">
                <p14:modId xmlns:p14="http://schemas.microsoft.com/office/powerpoint/2010/main" val="3813765445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9" imgW="7772400" imgH="10058400" progId="TCLayout.ActiveDocument.1">
                  <p:embed/>
                </p:oleObj>
              </mc:Choice>
              <mc:Fallback>
                <p:oleObj name="think-cell Slide" r:id="rId9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60" r:id="rId3"/>
    <p:sldLayoutId id="2147483658" r:id="rId4"/>
    <p:sldLayoutId id="2147483661" r:id="rId5"/>
    <p:sldLayoutId id="2147483662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1" i="0" u="none" strike="noStrike" cap="none">
          <a:solidFill>
            <a:srgbClr val="1D3E71"/>
          </a:solidFill>
          <a:latin typeface="Didact Gothic" pitchFamily="2" charset="0"/>
          <a:ea typeface="Didact Gothic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Didact Gothic" pitchFamily="2" charset="0"/>
          <a:ea typeface="Didact Gothic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6" Type="http://schemas.openxmlformats.org/officeDocument/2006/relationships/image" Target="../media/image3.png"/><Relationship Id="rId5" Type="http://schemas.openxmlformats.org/officeDocument/2006/relationships/image" Target="../media/image11.emf"/><Relationship Id="rId4" Type="http://schemas.openxmlformats.org/officeDocument/2006/relationships/oleObject" Target="../embeddings/oleObject8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6" Type="http://schemas.openxmlformats.org/officeDocument/2006/relationships/chart" Target="../charts/chart1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9.bin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Relationship Id="rId5" Type="http://schemas.openxmlformats.org/officeDocument/2006/relationships/image" Target="../media/image15.emf"/><Relationship Id="rId4" Type="http://schemas.openxmlformats.org/officeDocument/2006/relationships/oleObject" Target="../embeddings/oleObject10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53D39D72-3288-5BDB-CB9E-3788553DA46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270107932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90015"/>
                </a:solidFill>
                <a:latin typeface="Didact Gothic"/>
                <a:ea typeface="Didact Gothic"/>
                <a:cs typeface="Didact Gothic"/>
                <a:sym typeface="Didact Gothic"/>
              </a:rPr>
              <a:t>EMERCo Red Bull Insights</a:t>
            </a:r>
            <a:endParaRPr b="1" dirty="0">
              <a:solidFill>
                <a:srgbClr val="D90015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Didact Gothic"/>
                <a:ea typeface="Didact Gothic"/>
                <a:cs typeface="Didact Gothic"/>
                <a:sym typeface="Didact Gothic"/>
              </a:rPr>
              <a:t>INSIGHTS AND RECOMMENDATIONS</a:t>
            </a:r>
            <a:endParaRPr dirty="0">
              <a:solidFill>
                <a:srgbClr val="1D3E7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701" y="403501"/>
            <a:ext cx="1674951" cy="433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5A33C460-3E34-17FE-E9C9-4A8E3112ACF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5776253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3100039"/>
            <a:ext cx="8520600" cy="17312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>
                <a:solidFill>
                  <a:srgbClr val="1A1919"/>
                </a:solidFill>
                <a:latin typeface="Didact Gothic"/>
                <a:ea typeface="Didact Gothic"/>
                <a:cs typeface="Didact Gothic"/>
                <a:sym typeface="Didact Gothic"/>
              </a:rPr>
              <a:t>The Top 3 Products that help the bottom line of Red bull are RB variety 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Didact Gothic"/>
                <a:ea typeface="Didact Gothic"/>
                <a:cs typeface="Didact Gothic"/>
                <a:sym typeface="Didact Gothic"/>
              </a:rPr>
              <a:t>3,4 and 1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>
                <a:solidFill>
                  <a:srgbClr val="1A1919"/>
                </a:solidFill>
                <a:latin typeface="Didact Gothic"/>
                <a:ea typeface="Didact Gothic"/>
                <a:cs typeface="Didact Gothic"/>
                <a:sym typeface="Didact Gothic"/>
              </a:rPr>
              <a:t> These three Product contributes highest Red Bull Sales, </a:t>
            </a:r>
            <a:r>
              <a:rPr lang="en-US" b="1" dirty="0">
                <a:solidFill>
                  <a:srgbClr val="1A1919"/>
                </a:solidFill>
                <a:latin typeface="Didact Gothic"/>
                <a:ea typeface="Didact Gothic"/>
                <a:cs typeface="Didact Gothic"/>
                <a:sym typeface="Didact Gothic"/>
              </a:rPr>
              <a:t>$144K, $112K, $93K </a:t>
            </a:r>
            <a:r>
              <a:rPr lang="en-US" dirty="0">
                <a:solidFill>
                  <a:srgbClr val="1A1919"/>
                </a:solidFill>
                <a:latin typeface="Didact Gothic"/>
                <a:ea typeface="Didact Gothic"/>
                <a:cs typeface="Didact Gothic"/>
                <a:sym typeface="Didact Gothic"/>
              </a:rPr>
              <a:t>Respectively And they have very high higher margin compare to other variety of red bull variety. 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>
              <a:solidFill>
                <a:srgbClr val="1A1919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>
              <a:solidFill>
                <a:srgbClr val="1A1919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>
              <a:solidFill>
                <a:srgbClr val="1A1919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F5381287-FCAC-DFB4-D606-415EB08F2D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1183457"/>
              </p:ext>
            </p:extLst>
          </p:nvPr>
        </p:nvGraphicFramePr>
        <p:xfrm>
          <a:off x="379141" y="406647"/>
          <a:ext cx="5746596" cy="26933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DCDAA96-30DE-0606-7D61-E484C63BB2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2115150"/>
              </p:ext>
            </p:extLst>
          </p:nvPr>
        </p:nvGraphicFramePr>
        <p:xfrm>
          <a:off x="6400798" y="1315844"/>
          <a:ext cx="2637883" cy="142480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44860">
                  <a:extLst>
                    <a:ext uri="{9D8B030D-6E8A-4147-A177-3AD203B41FA5}">
                      <a16:colId xmlns:a16="http://schemas.microsoft.com/office/drawing/2014/main" val="1958646645"/>
                    </a:ext>
                  </a:extLst>
                </a:gridCol>
                <a:gridCol w="1493023">
                  <a:extLst>
                    <a:ext uri="{9D8B030D-6E8A-4147-A177-3AD203B41FA5}">
                      <a16:colId xmlns:a16="http://schemas.microsoft.com/office/drawing/2014/main" val="2460806867"/>
                    </a:ext>
                  </a:extLst>
                </a:gridCol>
              </a:tblGrid>
              <a:tr h="35047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 dirty="0">
                          <a:effectLst/>
                        </a:rPr>
                        <a:t>RB Varieties (#)</a:t>
                      </a:r>
                      <a:endParaRPr lang="en-IN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 dirty="0">
                          <a:effectLst/>
                        </a:rPr>
                        <a:t>Average of RB Margin %</a:t>
                      </a:r>
                      <a:endParaRPr lang="en-IN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29287575"/>
                  </a:ext>
                </a:extLst>
              </a:tr>
              <a:tr h="35047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 dirty="0">
                          <a:effectLst/>
                        </a:rPr>
                        <a:t>3</a:t>
                      </a:r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 dirty="0">
                          <a:effectLst/>
                        </a:rPr>
                        <a:t>36.51%</a:t>
                      </a:r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38384891"/>
                  </a:ext>
                </a:extLst>
              </a:tr>
              <a:tr h="35047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 dirty="0">
                          <a:effectLst/>
                        </a:rPr>
                        <a:t>4</a:t>
                      </a:r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 dirty="0">
                          <a:effectLst/>
                        </a:rPr>
                        <a:t>35.10%</a:t>
                      </a:r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84468248"/>
                  </a:ext>
                </a:extLst>
              </a:tr>
              <a:tr h="350476"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 dirty="0">
                          <a:effectLst/>
                        </a:rPr>
                        <a:t>1</a:t>
                      </a:r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u="none" strike="noStrike" dirty="0">
                          <a:effectLst/>
                        </a:rPr>
                        <a:t>34.93%</a:t>
                      </a:r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4729785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D7A56A8D-43FB-EA5C-3449-94C929731FC8}"/>
              </a:ext>
            </a:extLst>
          </p:cNvPr>
          <p:cNvSpPr txBox="1"/>
          <p:nvPr/>
        </p:nvSpPr>
        <p:spPr>
          <a:xfrm>
            <a:off x="2914184" y="98870"/>
            <a:ext cx="42746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>
                <a:solidFill>
                  <a:schemeClr val="tx1"/>
                </a:solidFill>
              </a:rPr>
              <a:t>Margin and Problem Related Concern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Didact Gothic"/>
                <a:ea typeface="Didact Gothic"/>
                <a:cs typeface="Didact Gothic"/>
                <a:sym typeface="Didact Gothic"/>
              </a:rPr>
              <a:t>Recommendations </a:t>
            </a:r>
            <a:endParaRPr b="1" dirty="0">
              <a:solidFill>
                <a:srgbClr val="1D3E7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FB5273A-AAE0-BEF5-50C4-8BDF0944E63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20979" y="1002091"/>
            <a:ext cx="8520601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Prioritize High-Margin Products (RB Variety 3, 4, and 1)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Focus on promoting and expanding these varieties as they significantly contribute to both sales and profitability.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Reevaluate Low-Margin Products (RB Variety 2, 5, and 6)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Consider cost optimization, price adjustments, or bundling strategies to improve margins for these varieties without compromising sales volume.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Monitor and Strategize for Non-Performing Variety (RB Variety 0)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Investigate why this variety has no sales or margins and decide whether to relaunch with improvements, discontinue, or reposition it strategically.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311700" y="36707"/>
            <a:ext cx="4481121" cy="7513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Didact Gothic"/>
                <a:ea typeface="Didact Gothic"/>
                <a:cs typeface="Didact Gothic"/>
                <a:sym typeface="Didact Gothic"/>
              </a:rPr>
              <a:t>Red Bull ColaCo Coolers Sales and Margin Comparison</a:t>
            </a:r>
            <a:endParaRPr sz="2000" b="1" dirty="0">
              <a:solidFill>
                <a:srgbClr val="1D3E7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01" name="Google Shape;101;p18"/>
          <p:cNvSpPr txBox="1">
            <a:spLocks noGrp="1"/>
          </p:cNvSpPr>
          <p:nvPr>
            <p:ph type="body" idx="1"/>
          </p:nvPr>
        </p:nvSpPr>
        <p:spPr>
          <a:xfrm>
            <a:off x="311700" y="1100254"/>
            <a:ext cx="3732476" cy="34686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32500" lnSpcReduction="20000"/>
          </a:bodyPr>
          <a:lstStyle/>
          <a:p>
            <a:pPr marL="114300" indent="0">
              <a:buNone/>
            </a:pPr>
            <a:r>
              <a:rPr lang="en-US" sz="4900" b="1" dirty="0"/>
              <a:t>Sales Performance</a:t>
            </a:r>
            <a:r>
              <a:rPr lang="en-US" sz="4900" dirty="0"/>
              <a:t>:</a:t>
            </a:r>
          </a:p>
          <a:p>
            <a:pPr marL="457200" lvl="1" indent="0">
              <a:buNone/>
            </a:pPr>
            <a:r>
              <a:rPr lang="en-US" sz="3700" b="1" dirty="0"/>
              <a:t>Top Cooler</a:t>
            </a:r>
            <a:r>
              <a:rPr lang="en-US" sz="3700" dirty="0"/>
              <a:t>: Cooler #4 generates the highest sales ($12,398) out of a total of $79,897.</a:t>
            </a:r>
          </a:p>
          <a:p>
            <a:pPr marL="457200" lvl="1" indent="0">
              <a:buNone/>
            </a:pPr>
            <a:r>
              <a:rPr lang="en-US" sz="3700" b="1" dirty="0"/>
              <a:t>Underperformance</a:t>
            </a:r>
            <a:r>
              <a:rPr lang="en-US" sz="3700" dirty="0"/>
              <a:t>: Coolers #0 and #7 are significantly underutilized, with $0 and $2,675 in sales, respectively.</a:t>
            </a:r>
          </a:p>
          <a:p>
            <a:pPr marL="114300" indent="0">
              <a:buNone/>
            </a:pPr>
            <a:r>
              <a:rPr lang="en-US" sz="4900" b="1" dirty="0"/>
              <a:t>Profitability</a:t>
            </a:r>
            <a:r>
              <a:rPr lang="en-US" sz="4900" dirty="0"/>
              <a:t>:</a:t>
            </a:r>
          </a:p>
          <a:p>
            <a:pPr marL="457200" lvl="1" indent="0">
              <a:buNone/>
            </a:pPr>
            <a:r>
              <a:rPr lang="en-US" sz="3700" dirty="0"/>
              <a:t>Red Bull has consistently high margins (32.85%–37.82%), with most coolers operating above 35%.</a:t>
            </a:r>
          </a:p>
          <a:p>
            <a:pPr marL="457200" lvl="1" indent="0">
              <a:buNone/>
            </a:pPr>
            <a:r>
              <a:rPr lang="en-US" sz="3700" dirty="0"/>
              <a:t>Profitability per unit is strong compared to competitors, despite lower total sales.</a:t>
            </a:r>
          </a:p>
          <a:p>
            <a:pPr marL="114300" indent="0">
              <a:buNone/>
            </a:pPr>
            <a:r>
              <a:rPr lang="en-US" sz="4900" b="1" dirty="0"/>
              <a:t>Cooler Utilization</a:t>
            </a:r>
            <a:r>
              <a:rPr lang="en-US" sz="4900" dirty="0"/>
              <a:t>:</a:t>
            </a:r>
          </a:p>
          <a:p>
            <a:pPr marL="457200" lvl="1" indent="0">
              <a:buNone/>
            </a:pPr>
            <a:r>
              <a:rPr lang="en-US" sz="3700" dirty="0"/>
              <a:t>Several coolers are not optimally placed or underperforming, reducing overall efficiency.</a:t>
            </a:r>
          </a:p>
          <a:p>
            <a:pPr marL="457200" lvl="1" indent="0">
              <a:buNone/>
            </a:pPr>
            <a:r>
              <a:rPr lang="en-US" sz="3700" dirty="0"/>
              <a:t>ColaCo leads in total sales due to better cooler utilization and placement.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solidFill>
                <a:srgbClr val="1A1919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A301B9FD-66A0-F03B-3016-40B88BDC62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87945732"/>
              </p:ext>
            </p:extLst>
          </p:nvPr>
        </p:nvGraphicFramePr>
        <p:xfrm>
          <a:off x="4467922" y="0"/>
          <a:ext cx="4585199" cy="25350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3ADEF116-D68E-22ED-CAC3-CDD3F31AC99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06993170"/>
              </p:ext>
            </p:extLst>
          </p:nvPr>
        </p:nvGraphicFramePr>
        <p:xfrm>
          <a:off x="4351179" y="2571750"/>
          <a:ext cx="4481121" cy="25350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>
          <a:extLst>
            <a:ext uri="{FF2B5EF4-FFF2-40B4-BE49-F238E27FC236}">
              <a16:creationId xmlns:a16="http://schemas.microsoft.com/office/drawing/2014/main" id="{2CBD00E5-A90F-64C4-E42A-345D0621D5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>
            <a:extLst>
              <a:ext uri="{FF2B5EF4-FFF2-40B4-BE49-F238E27FC236}">
                <a16:creationId xmlns:a16="http://schemas.microsoft.com/office/drawing/2014/main" id="{606DCDD0-0443-DE4E-8EA6-AB2F4C4C9C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3509451" cy="469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000" b="1" dirty="0"/>
              <a:t>Precise Recommendations</a:t>
            </a:r>
            <a:br>
              <a:rPr lang="en-US" sz="2000" b="1" dirty="0"/>
            </a:br>
            <a:endParaRPr sz="2000" b="1" dirty="0">
              <a:solidFill>
                <a:srgbClr val="1D3E7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01" name="Google Shape;101;p18">
            <a:extLst>
              <a:ext uri="{FF2B5EF4-FFF2-40B4-BE49-F238E27FC236}">
                <a16:creationId xmlns:a16="http://schemas.microsoft.com/office/drawing/2014/main" id="{0911AE54-4354-78DA-90DD-7055167EDA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862361"/>
            <a:ext cx="8520600" cy="37065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114300" indent="0">
              <a:buNone/>
            </a:pPr>
            <a:r>
              <a:rPr lang="en-US" b="1" dirty="0"/>
              <a:t>Optimize Cooler Placement</a:t>
            </a:r>
            <a:r>
              <a:rPr lang="en-US" dirty="0"/>
              <a:t>: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/>
              <a:t>Relocate underperforming coolers (e.g., #0 and #7) to high-traffic areas with proven demand.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/>
              <a:t>Study and replicate the successful strategies of top coolers (e.g., #4, #2, and #5) in terms of location and marketing.</a:t>
            </a:r>
          </a:p>
          <a:p>
            <a:pPr marL="114300" indent="0">
              <a:buNone/>
            </a:pPr>
            <a:r>
              <a:rPr lang="en-US" b="1" dirty="0"/>
              <a:t>Leverage High Margins</a:t>
            </a:r>
            <a:r>
              <a:rPr lang="en-US" dirty="0"/>
              <a:t>: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/>
              <a:t>Introduce volume-based discounts or combo offers to capitalize on Red Bull’s 35%–37% margins while increasing sales.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/>
              <a:t>Use high margins to incentivize retail partners to improve cooler placements.</a:t>
            </a:r>
          </a:p>
          <a:p>
            <a:pPr marL="114300" indent="0">
              <a:buNone/>
            </a:pPr>
            <a:r>
              <a:rPr lang="en-US" b="1" dirty="0"/>
              <a:t>Expand Strategically</a:t>
            </a:r>
            <a:r>
              <a:rPr lang="en-US" dirty="0"/>
              <a:t>: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/>
              <a:t>Deploy additional coolers in untapped markets or </a:t>
            </a:r>
            <a:r>
              <a:rPr lang="en-US" dirty="0" err="1"/>
              <a:t>ColaCo’s</a:t>
            </a:r>
            <a:r>
              <a:rPr lang="en-US" dirty="0"/>
              <a:t> low-performing areas to grow sales while maintaining margins.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/>
              <a:t>Prioritize high-potential locations for expansion based on historical data.</a:t>
            </a:r>
          </a:p>
          <a:p>
            <a:pPr marL="114300" indent="0">
              <a:buNone/>
            </a:pPr>
            <a:r>
              <a:rPr lang="en-US" b="1" dirty="0"/>
              <a:t>Data-Driven Monitoring</a:t>
            </a:r>
            <a:r>
              <a:rPr lang="en-US" dirty="0"/>
              <a:t>: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/>
              <a:t>Continuously track cooler performance and sales data to dynamically adjust inventory, marketing, and placement strategies.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/>
              <a:t>Use data insights to identify emerging market opportunities and allocate resources effectively.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A1919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  <p:extLst>
      <p:ext uri="{BB962C8B-B14F-4D97-AF65-F5344CB8AC3E}">
        <p14:creationId xmlns:p14="http://schemas.microsoft.com/office/powerpoint/2010/main" val="492266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>
          <a:extLst>
            <a:ext uri="{FF2B5EF4-FFF2-40B4-BE49-F238E27FC236}">
              <a16:creationId xmlns:a16="http://schemas.microsoft.com/office/drawing/2014/main" id="{45507783-303E-9804-3728-C1C6F2405E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>
            <a:extLst>
              <a:ext uri="{FF2B5EF4-FFF2-40B4-BE49-F238E27FC236}">
                <a16:creationId xmlns:a16="http://schemas.microsoft.com/office/drawing/2014/main" id="{70C0BC71-88F8-AF2B-AE49-535EF20DA2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91259"/>
            <a:ext cx="7501588" cy="469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2000" dirty="0"/>
              <a:t>Should we Change ColaCo Coolers with Red bull Coolers?</a:t>
            </a:r>
            <a:br>
              <a:rPr lang="en-US" sz="2000" b="1" dirty="0"/>
            </a:br>
            <a:endParaRPr sz="2000" b="1" dirty="0">
              <a:solidFill>
                <a:srgbClr val="1D3E7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01" name="Google Shape;101;p18">
            <a:extLst>
              <a:ext uri="{FF2B5EF4-FFF2-40B4-BE49-F238E27FC236}">
                <a16:creationId xmlns:a16="http://schemas.microsoft.com/office/drawing/2014/main" id="{57DB3638-A917-6E98-F6C9-1E4CB1FE3A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3723126"/>
            <a:ext cx="8520600" cy="9966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14300" indent="0">
              <a:buNone/>
            </a:pP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A1919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A51C3C-3BFA-D8B9-DAB1-1AF1D00DF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07" y="567192"/>
            <a:ext cx="4705815" cy="24196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0308BF-F7B2-2B51-0CED-DA50EAEEBF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8839" y="621717"/>
            <a:ext cx="4148254" cy="2365163"/>
          </a:xfrm>
          <a:prstGeom prst="rect">
            <a:avLst/>
          </a:prstGeom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FB50E086-01E0-D968-1EAB-0C5151FCB2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288" y="2859333"/>
            <a:ext cx="8757424" cy="21929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Insights: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Sales Comparison: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ColaCo Coolers: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Lower sales across all ranges; highest average sales at $7,246 (5 coolers).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Red Bull Coolers: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Superior sales, with a peak average of $11,993 (10 coolers).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Sales Trends:</a:t>
            </a:r>
            <a:endParaRPr kumimoji="0" lang="en-US" alt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ColaCo Coolers: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No consistent relationship between the number of coolers and sales; lacks correlation.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Red Bull Coolers: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Strong upward trend; more coolers directly correlate with higher sales.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Zero-Sales Occurrences:</a:t>
            </a:r>
            <a:endParaRPr kumimoji="0" lang="en-US" alt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ColaCo Coolers: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Instances of $0 sales (e.g., 4 and 11 coolers), signaling inefficiencies or low demand.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Red Bull Coolers: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No zero-sales occurrences, reflecting reliable performance.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266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>
          <a:extLst>
            <a:ext uri="{FF2B5EF4-FFF2-40B4-BE49-F238E27FC236}">
              <a16:creationId xmlns:a16="http://schemas.microsoft.com/office/drawing/2014/main" id="{2789A4E6-0929-14C9-492B-551E726C3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>
            <a:extLst>
              <a:ext uri="{FF2B5EF4-FFF2-40B4-BE49-F238E27FC236}">
                <a16:creationId xmlns:a16="http://schemas.microsoft.com/office/drawing/2014/main" id="{43BEF1F5-7B16-9FAF-258A-2B43A4CBA0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3509451" cy="469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000" b="1" dirty="0"/>
              <a:t>Precise Recommendations</a:t>
            </a:r>
            <a:br>
              <a:rPr lang="en-US" sz="2000" b="1" dirty="0"/>
            </a:br>
            <a:endParaRPr sz="2000" b="1" dirty="0">
              <a:solidFill>
                <a:srgbClr val="1D3E7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01" name="Google Shape;101;p18">
            <a:extLst>
              <a:ext uri="{FF2B5EF4-FFF2-40B4-BE49-F238E27FC236}">
                <a16:creationId xmlns:a16="http://schemas.microsoft.com/office/drawing/2014/main" id="{8AC5CF7B-5EA7-158A-1D01-FFBFB89DE9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862361"/>
            <a:ext cx="8520600" cy="20964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US" b="1" dirty="0"/>
              <a:t>Recommendations: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Replace ColaCo Coolers with Red Bull Coolers</a:t>
            </a:r>
            <a:r>
              <a:rPr lang="en-US" dirty="0"/>
              <a:t> to optimize sales and revenue, leveraging: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Higher average sales.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Positive sales trend with cooler count.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Consistent performance without $0 sales.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A1919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  <p:extLst>
      <p:ext uri="{BB962C8B-B14F-4D97-AF65-F5344CB8AC3E}">
        <p14:creationId xmlns:p14="http://schemas.microsoft.com/office/powerpoint/2010/main" val="1284710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7B1AAE9B-6D25-2976-AACB-CFFCC98D462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25082099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9" name="Google Shape;109;p19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D90015"/>
                </a:solidFill>
                <a:latin typeface="Didact Gothic"/>
                <a:ea typeface="Didact Gothic"/>
                <a:cs typeface="Didact Gothic"/>
                <a:sym typeface="Didact Gothic"/>
              </a:rPr>
              <a:t>Thank you</a:t>
            </a:r>
            <a:endParaRPr b="1">
              <a:solidFill>
                <a:srgbClr val="D90015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643</Words>
  <Application>Microsoft Office PowerPoint</Application>
  <PresentationFormat>On-screen Show (16:9)</PresentationFormat>
  <Paragraphs>64</Paragraphs>
  <Slides>8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Wingdings</vt:lpstr>
      <vt:lpstr>Didact Gothic</vt:lpstr>
      <vt:lpstr>Arial</vt:lpstr>
      <vt:lpstr>Calibri</vt:lpstr>
      <vt:lpstr>Simple Light</vt:lpstr>
      <vt:lpstr>think-cell Slide</vt:lpstr>
      <vt:lpstr>EMERCo Red Bull Insights</vt:lpstr>
      <vt:lpstr>PowerPoint Presentation</vt:lpstr>
      <vt:lpstr>Recommendations </vt:lpstr>
      <vt:lpstr>Red Bull ColaCo Coolers Sales and Margin Comparison</vt:lpstr>
      <vt:lpstr>Precise Recommendations </vt:lpstr>
      <vt:lpstr>Should we Change ColaCo Coolers with Red bull Coolers? </vt:lpstr>
      <vt:lpstr>Precise Recommendations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sahil gupta</dc:creator>
  <cp:lastModifiedBy>sahil gupta</cp:lastModifiedBy>
  <cp:revision>4</cp:revision>
  <dcterms:modified xsi:type="dcterms:W3CDTF">2025-01-16T20:02:43Z</dcterms:modified>
</cp:coreProperties>
</file>